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Quicksand" charset="1" panose="00000500000000000000"/>
      <p:regular r:id="rId12"/>
    </p:embeddedFont>
    <p:embeddedFont>
      <p:font typeface="Quicksand Bold" charset="1" panose="00000800000000000000"/>
      <p:regular r:id="rId13"/>
    </p:embeddedFont>
    <p:embeddedFont>
      <p:font typeface="Quicksand Light" charset="1" panose="00000400000000000000"/>
      <p:regular r:id="rId14"/>
    </p:embeddedFont>
    <p:embeddedFont>
      <p:font typeface="Quicksand Medium" charset="1" panose="00000600000000000000"/>
      <p:regular r:id="rId15"/>
    </p:embeddedFont>
    <p:embeddedFont>
      <p:font typeface="Be Vietnam" charset="1" panose="00000500000000000000"/>
      <p:regular r:id="rId16"/>
    </p:embeddedFont>
    <p:embeddedFont>
      <p:font typeface="Be Vietnam Italics" charset="1" panose="00000500000000000000"/>
      <p:regular r:id="rId17"/>
    </p:embeddedFont>
    <p:embeddedFont>
      <p:font typeface="Be Vietnam Thin" charset="1" panose="00000200000000000000"/>
      <p:regular r:id="rId18"/>
    </p:embeddedFont>
    <p:embeddedFont>
      <p:font typeface="Be Vietnam Thin Italics" charset="1" panose="00000300000000000000"/>
      <p:regular r:id="rId19"/>
    </p:embeddedFont>
    <p:embeddedFont>
      <p:font typeface="Be Vietnam Medium" charset="1" panose="00000600000000000000"/>
      <p:regular r:id="rId20"/>
    </p:embeddedFont>
    <p:embeddedFont>
      <p:font typeface="Be Vietnam Medium Italics" charset="1" panose="00000600000000000000"/>
      <p:regular r:id="rId21"/>
    </p:embeddedFont>
    <p:embeddedFont>
      <p:font typeface="Be Vietnam Ultra-Bold" charset="1" panose="00000900000000000000"/>
      <p:regular r:id="rId22"/>
    </p:embeddedFont>
    <p:embeddedFont>
      <p:font typeface="Be Vietnam Ultra-Bold Italics" charset="1" panose="000009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2659" y="1068800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3117938"/>
            <a:ext cx="8853878" cy="26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15"/>
              </a:lnSpc>
            </a:pPr>
            <a:r>
              <a:rPr lang="en-US" sz="10015" spc="-420">
                <a:solidFill>
                  <a:srgbClr val="3139A8"/>
                </a:solidFill>
                <a:latin typeface="Be Vietnam Ultra-Bold"/>
              </a:rPr>
              <a:t>NETWORK SECURITY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5911811"/>
            <a:ext cx="8398722" cy="14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75"/>
              </a:lnSpc>
            </a:pPr>
            <a:r>
              <a:rPr lang="en-US" sz="5354" spc="-224">
                <a:solidFill>
                  <a:srgbClr val="3139A8"/>
                </a:solidFill>
                <a:latin typeface="Be Vietnam"/>
              </a:rPr>
              <a:t>TRANSPOSITION MATRIX ENCRYPTION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872" y="919000"/>
            <a:ext cx="8602534" cy="100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8"/>
              </a:lnSpc>
            </a:pPr>
            <a:r>
              <a:rPr lang="en-US" sz="2400" spc="-100">
                <a:solidFill>
                  <a:srgbClr val="090147"/>
                </a:solidFill>
                <a:latin typeface="Be Vietnam"/>
              </a:rPr>
              <a:t>PRESENTED BY </a:t>
            </a:r>
          </a:p>
          <a:p>
            <a:pPr>
              <a:lnSpc>
                <a:spcPts val="2688"/>
              </a:lnSpc>
            </a:pPr>
            <a:r>
              <a:rPr lang="en-US" sz="2400" spc="-100">
                <a:solidFill>
                  <a:srgbClr val="090147"/>
                </a:solidFill>
                <a:latin typeface="Be Vietnam"/>
              </a:rPr>
              <a:t>AAMLEEN AHMED, </a:t>
            </a:r>
          </a:p>
          <a:p>
            <a:pPr algn="l" marL="0" indent="0" lvl="0">
              <a:lnSpc>
                <a:spcPts val="2688"/>
              </a:lnSpc>
              <a:spcBef>
                <a:spcPct val="0"/>
              </a:spcBef>
            </a:pPr>
            <a:r>
              <a:rPr lang="en-US" sz="2400" spc="-100">
                <a:solidFill>
                  <a:srgbClr val="090147"/>
                </a:solidFill>
                <a:latin typeface="Be Vietnam"/>
              </a:rPr>
              <a:t>SUFYAN AZAM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9498" y="2057400"/>
            <a:ext cx="6573163" cy="6172200"/>
          </a:xfrm>
          <a:custGeom>
            <a:avLst/>
            <a:gdLst/>
            <a:ahLst/>
            <a:cxnLst/>
            <a:rect r="r" b="b" t="t" l="l"/>
            <a:pathLst>
              <a:path h="6172200" w="6573163">
                <a:moveTo>
                  <a:pt x="0" y="0"/>
                </a:moveTo>
                <a:lnTo>
                  <a:pt x="6573163" y="0"/>
                </a:lnTo>
                <a:lnTo>
                  <a:pt x="65731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124075"/>
            <a:ext cx="8936763" cy="195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 Ultra-Bold"/>
              </a:rPr>
              <a:t>HASH VALUE VERIFICATION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4803647"/>
            <a:ext cx="8618794" cy="445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3139A8"/>
                </a:solidFill>
                <a:latin typeface="Quicksand Medium"/>
              </a:rPr>
              <a:t>After decrypting, the decrypted message is then split using the ‘#’ delimiter. The hash value is in the later part of the message. </a:t>
            </a:r>
          </a:p>
          <a:p>
            <a:pPr>
              <a:lnSpc>
                <a:spcPts val="3563"/>
              </a:lnSpc>
            </a:pPr>
          </a:p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3139A8"/>
                </a:solidFill>
                <a:latin typeface="Quicksand Medium"/>
              </a:rPr>
              <a:t> The hash value of the plain text decrypted is calculated again using the same hash function. </a:t>
            </a:r>
          </a:p>
          <a:p>
            <a:pPr>
              <a:lnSpc>
                <a:spcPts val="3563"/>
              </a:lnSpc>
            </a:pPr>
          </a:p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3139A8"/>
                </a:solidFill>
                <a:latin typeface="Quicksand Medium"/>
              </a:rPr>
              <a:t>If the calculated hash value and the appended hash value in message, matches then the message is intact and verified, else there has been some loss.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74509" y="4355532"/>
            <a:ext cx="3823681" cy="4124847"/>
            <a:chOff x="0" y="0"/>
            <a:chExt cx="966960" cy="1043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4521" y="1688929"/>
            <a:ext cx="1333895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BRUTE FORCE ATTACK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5748" y="5416576"/>
            <a:ext cx="3079664" cy="206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Try last succesful key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45013" y="4355532"/>
            <a:ext cx="3823681" cy="4124847"/>
            <a:chOff x="0" y="0"/>
            <a:chExt cx="966960" cy="10431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731617" y="5095052"/>
            <a:ext cx="2952928" cy="274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Generate Permuations of Key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289809" y="4355532"/>
            <a:ext cx="3823681" cy="4124847"/>
            <a:chOff x="0" y="0"/>
            <a:chExt cx="966960" cy="10431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57427" y="5416576"/>
            <a:ext cx="2288447" cy="206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Verify Hash value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494592" y="574510"/>
            <a:ext cx="6042413" cy="8044682"/>
            <a:chOff x="0" y="0"/>
            <a:chExt cx="3663950" cy="4878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9832" t="0" r="-59832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1EBE5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7505925"/>
            <a:ext cx="10597241" cy="2781075"/>
          </a:xfrm>
          <a:custGeom>
            <a:avLst/>
            <a:gdLst/>
            <a:ahLst/>
            <a:cxnLst/>
            <a:rect r="r" b="b" t="t" l="l"/>
            <a:pathLst>
              <a:path h="2781075" w="10597241">
                <a:moveTo>
                  <a:pt x="0" y="0"/>
                </a:moveTo>
                <a:lnTo>
                  <a:pt x="10597241" y="0"/>
                </a:lnTo>
                <a:lnTo>
                  <a:pt x="10597241" y="2781075"/>
                </a:lnTo>
                <a:lnTo>
                  <a:pt x="0" y="2781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8459" y="8745672"/>
            <a:ext cx="9619541" cy="1541328"/>
          </a:xfrm>
          <a:custGeom>
            <a:avLst/>
            <a:gdLst/>
            <a:ahLst/>
            <a:cxnLst/>
            <a:rect r="r" b="b" t="t" l="l"/>
            <a:pathLst>
              <a:path h="1541328" w="9619541">
                <a:moveTo>
                  <a:pt x="0" y="0"/>
                </a:moveTo>
                <a:lnTo>
                  <a:pt x="9619541" y="0"/>
                </a:lnTo>
                <a:lnTo>
                  <a:pt x="9619541" y="1541328"/>
                </a:lnTo>
                <a:lnTo>
                  <a:pt x="0" y="1541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12610"/>
            <a:ext cx="8385935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GENERATE ALL PERMUTATIONS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4121" y="2978151"/>
            <a:ext cx="9953120" cy="445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"/>
              </a:rPr>
              <a:t>Start with the brute-force attack with the key cracked in the last attack (if any), else None.</a:t>
            </a:r>
          </a:p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"/>
              </a:rPr>
              <a:t>Decrypt the cypher text using the guessed key. Calculate the hash value of the extracted plain text and match it with the hash value present in the text. </a:t>
            </a:r>
          </a:p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"/>
              </a:rPr>
              <a:t>If verification passes, the key is found, break the loop and return.</a:t>
            </a:r>
          </a:p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"/>
              </a:rPr>
              <a:t>If verification fails, the next permutation of the key length is generated. Once all possible permutations are tried, move to the next key length, in a circular fashion, i.e. till we generate the same key which we started with. </a:t>
            </a:r>
          </a:p>
          <a:p>
            <a:pPr>
              <a:lnSpc>
                <a:spcPts val="3563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697480"/>
            <a:ext cx="7924800" cy="483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THANK YOU VERY MUCH!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3183" y="893688"/>
            <a:ext cx="8602534" cy="118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PRESENTED BY </a:t>
            </a:r>
          </a:p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AAMLEEN AHMED     (2020002)</a:t>
            </a:r>
          </a:p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MOHAMMAD SUFYAN AZAM     (2020312)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8923020"/>
            <a:ext cx="8602534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NETWORK SECURITY - PROJECT 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2890758"/>
            <a:ext cx="83859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4292997"/>
            <a:ext cx="7570711" cy="448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   - Transposition Matrix Encryption is a sophisticated cryptographic method employed to secure sensitive data during transmission and storage.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   - Unlike traditional encryption techniques, this method involves rearranging the order of characters in a message based on a matrix key, adding a unique layer of complexity and security.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   - It is particularly essential in network security scenarios where safeguarding information from unauthorized access is paramount.</a:t>
            </a:r>
          </a:p>
          <a:p>
            <a:pPr>
              <a:lnSpc>
                <a:spcPts val="323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945531" y="1486616"/>
            <a:ext cx="7313769" cy="7313769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4143612"/>
            <a:ext cx="7924800" cy="9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 Ultra-Bold"/>
              </a:rPr>
              <a:t>FUNCTIONALITIES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423089" y="1365020"/>
            <a:ext cx="6836211" cy="2434044"/>
            <a:chOff x="0" y="0"/>
            <a:chExt cx="2132037" cy="7591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2037" cy="759115"/>
            </a:xfrm>
            <a:custGeom>
              <a:avLst/>
              <a:gdLst/>
              <a:ahLst/>
              <a:cxnLst/>
              <a:rect r="r" b="b" t="t" l="l"/>
              <a:pathLst>
                <a:path h="759115" w="2132037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23089" y="3925191"/>
            <a:ext cx="6836211" cy="2434044"/>
            <a:chOff x="0" y="0"/>
            <a:chExt cx="2132037" cy="7591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2037" cy="759115"/>
            </a:xfrm>
            <a:custGeom>
              <a:avLst/>
              <a:gdLst/>
              <a:ahLst/>
              <a:cxnLst/>
              <a:rect r="r" b="b" t="t" l="l"/>
              <a:pathLst>
                <a:path h="759115" w="2132037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23089" y="6487936"/>
            <a:ext cx="6836211" cy="2434044"/>
            <a:chOff x="0" y="0"/>
            <a:chExt cx="2132037" cy="7591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2037" cy="759115"/>
            </a:xfrm>
            <a:custGeom>
              <a:avLst/>
              <a:gdLst/>
              <a:ahLst/>
              <a:cxnLst/>
              <a:rect r="r" b="b" t="t" l="l"/>
              <a:pathLst>
                <a:path h="759115" w="2132037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944755" y="2004509"/>
            <a:ext cx="1427669" cy="9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0"/>
              </a:lnSpc>
              <a:spcBef>
                <a:spcPct val="0"/>
              </a:spcBef>
            </a:pPr>
            <a:r>
              <a:rPr lang="en-US" sz="7000" spc="-294" strike="noStrike" u="none">
                <a:solidFill>
                  <a:srgbClr val="FFFFFF"/>
                </a:solidFill>
                <a:latin typeface="Be Vietnam Ultra-Bold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33063" y="2051817"/>
            <a:ext cx="4022366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Quicksand Bold"/>
              </a:rPr>
              <a:t>Encryption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44755" y="4565966"/>
            <a:ext cx="1427669" cy="9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0"/>
              </a:lnSpc>
              <a:spcBef>
                <a:spcPct val="0"/>
              </a:spcBef>
            </a:pPr>
            <a:r>
              <a:rPr lang="en-US" sz="7000" spc="-294" strike="noStrike" u="none">
                <a:solidFill>
                  <a:srgbClr val="FFFFFF"/>
                </a:solidFill>
                <a:latin typeface="Be Vietnam Ultra-Bold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33063" y="4701779"/>
            <a:ext cx="4022366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Quicksand Bold"/>
              </a:rPr>
              <a:t>Decryption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26960" y="7127424"/>
            <a:ext cx="1427669" cy="9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0"/>
              </a:lnSpc>
              <a:spcBef>
                <a:spcPct val="0"/>
              </a:spcBef>
            </a:pPr>
            <a:r>
              <a:rPr lang="en-US" sz="7000" spc="-294" strike="noStrike" u="none">
                <a:solidFill>
                  <a:srgbClr val="FFFFFF"/>
                </a:solidFill>
                <a:latin typeface="Be Vietnam Ultra-Bold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33063" y="6914383"/>
            <a:ext cx="4022366" cy="163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Quicksand Bold"/>
              </a:rPr>
              <a:t>Brute Force Attack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9200" y="5419329"/>
            <a:ext cx="7570711" cy="266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3"/>
              </a:lnSpc>
            </a:pPr>
            <a:r>
              <a:rPr lang="en-US" sz="2199">
                <a:solidFill>
                  <a:srgbClr val="3139A8"/>
                </a:solidFill>
                <a:latin typeface="Quicksand Medium"/>
              </a:rPr>
              <a:t>In this project, our primary objectives revolve around implementing and demonstrating the three main functionalities of Transposition Matrix Encryption: encryption, decryption, and a robust brute force attack mechanism, all bolstered by a modified SHA-256 hash for enhanced data security.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3131" y="4527805"/>
            <a:ext cx="3823681" cy="4124847"/>
            <a:chOff x="0" y="0"/>
            <a:chExt cx="966960" cy="1043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4521" y="1688929"/>
            <a:ext cx="1333895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ENCRYPTION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1278" y="5169895"/>
            <a:ext cx="2647387" cy="274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RandomKey Generation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23634" y="4527805"/>
            <a:ext cx="3823681" cy="4124847"/>
            <a:chOff x="0" y="0"/>
            <a:chExt cx="966960" cy="10431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850205" y="5210175"/>
            <a:ext cx="2544833" cy="274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Hash Value Calculation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68431" y="4527805"/>
            <a:ext cx="3823681" cy="4124847"/>
            <a:chOff x="0" y="0"/>
            <a:chExt cx="966960" cy="10431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923616" y="5113681"/>
            <a:ext cx="2529073" cy="274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Transposition </a:t>
            </a:r>
          </a:p>
          <a:p>
            <a:pPr algn="ctr">
              <a:lnSpc>
                <a:spcPts val="5363"/>
              </a:lnSpc>
            </a:pPr>
          </a:p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Matrix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311188" y="4527805"/>
            <a:ext cx="3823681" cy="4124847"/>
            <a:chOff x="0" y="0"/>
            <a:chExt cx="966960" cy="10431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68412" y="5450961"/>
            <a:ext cx="2552671" cy="206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Append &amp; Encrypt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77201" y="1121159"/>
            <a:ext cx="6042413" cy="8044682"/>
            <a:chOff x="0" y="0"/>
            <a:chExt cx="3663950" cy="4878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68863" t="0" r="-6886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1EBE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873365" y="981075"/>
            <a:ext cx="8385935" cy="304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HASH VALUE CALCULATION (SHA256 </a:t>
            </a:r>
            <a:r>
              <a:rPr lang="en-US" sz="6999" spc="-293">
                <a:solidFill>
                  <a:srgbClr val="FFFFFF"/>
                </a:solidFill>
                <a:latin typeface="Be Vietnam Italics"/>
              </a:rPr>
              <a:t>MODIFIED</a:t>
            </a: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73365" y="4810125"/>
            <a:ext cx="7775819" cy="490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SHA-256 (Secure Hash Algorithm 256-bit) generates a fixed-size, 256-bit (32-byte) hexadecimal hash value of the plain text to be encrypted.</a:t>
            </a:r>
          </a:p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Modification:</a:t>
            </a:r>
          </a:p>
          <a:p>
            <a:pPr marL="949959" indent="-316653" lvl="2">
              <a:lnSpc>
                <a:spcPts val="3563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We convert each 4-bit packet from 256 bit stream, into an alphabet from the character set of (a-z).</a:t>
            </a:r>
          </a:p>
          <a:p>
            <a:pPr marL="949959" indent="-316653" lvl="2">
              <a:lnSpc>
                <a:spcPts val="3563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so: 0000 -&gt; a ........... 1111 -&gt; p</a:t>
            </a:r>
          </a:p>
          <a:p>
            <a:pPr marL="949959" indent="-316653" lvl="2">
              <a:lnSpc>
                <a:spcPts val="3563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So our hash is from the character set [a-p]</a:t>
            </a:r>
          </a:p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e.g.: kemfajblbhognpbgjjfppbjgfkijpaahcclpdlaikggnkodibmgebblnggeoioml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97241" y="1121159"/>
            <a:ext cx="6042413" cy="8044682"/>
            <a:chOff x="0" y="0"/>
            <a:chExt cx="3663950" cy="4878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9832" t="0" r="-59832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1EBE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19200" y="1159259"/>
            <a:ext cx="8385935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TRANSPOSITION MATRIX &amp; KEY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3636019"/>
            <a:ext cx="8678179" cy="5797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Bold"/>
              </a:rPr>
              <a:t>The Key is a numeric sequence randomly generated for each message, between a length of [5 - 9]. The numeric digits are between [0-key_length).</a:t>
            </a:r>
          </a:p>
          <a:p>
            <a:pPr>
              <a:lnSpc>
                <a:spcPts val="3563"/>
              </a:lnSpc>
            </a:pPr>
          </a:p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Bold"/>
              </a:rPr>
              <a:t>The characters of updated plain text, i.e. original plain text + hash_value are then entered in the transposition matrix, which is an nxm matrix, where m (columns) is the key length. </a:t>
            </a:r>
          </a:p>
          <a:p>
            <a:pPr>
              <a:lnSpc>
                <a:spcPts val="3563"/>
              </a:lnSpc>
            </a:pPr>
          </a:p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Bold"/>
              </a:rPr>
              <a:t>Blank space characters are entered between the original plain text and hash value, to fill the transposition matrix completely. </a:t>
            </a:r>
          </a:p>
          <a:p>
            <a:pPr marL="474979" indent="-237490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Bold"/>
              </a:rPr>
              <a:t>So complete to be encrypted text becomes: original + blank characters + ‘#’ + hash_value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0733" y="-633455"/>
            <a:ext cx="9434011" cy="11553911"/>
            <a:chOff x="0" y="0"/>
            <a:chExt cx="2385741" cy="2921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5741" cy="2921836"/>
            </a:xfrm>
            <a:custGeom>
              <a:avLst/>
              <a:gdLst/>
              <a:ahLst/>
              <a:cxnLst/>
              <a:rect r="r" b="b" t="t" l="l"/>
              <a:pathLst>
                <a:path h="2921836" w="2385741">
                  <a:moveTo>
                    <a:pt x="0" y="0"/>
                  </a:moveTo>
                  <a:lnTo>
                    <a:pt x="2385741" y="0"/>
                  </a:lnTo>
                  <a:lnTo>
                    <a:pt x="2385741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385741" cy="290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64457" y="1714729"/>
            <a:ext cx="5904343" cy="6857542"/>
          </a:xfrm>
          <a:custGeom>
            <a:avLst/>
            <a:gdLst/>
            <a:ahLst/>
            <a:cxnLst/>
            <a:rect r="r" b="b" t="t" l="l"/>
            <a:pathLst>
              <a:path h="6857542" w="5904343">
                <a:moveTo>
                  <a:pt x="0" y="0"/>
                </a:moveTo>
                <a:lnTo>
                  <a:pt x="5904343" y="0"/>
                </a:lnTo>
                <a:lnTo>
                  <a:pt x="5904343" y="6857542"/>
                </a:lnTo>
                <a:lnTo>
                  <a:pt x="0" y="6857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346928"/>
            <a:ext cx="10100733" cy="3940072"/>
          </a:xfrm>
          <a:custGeom>
            <a:avLst/>
            <a:gdLst/>
            <a:ahLst/>
            <a:cxnLst/>
            <a:rect r="r" b="b" t="t" l="l"/>
            <a:pathLst>
              <a:path h="3940072" w="10100733">
                <a:moveTo>
                  <a:pt x="0" y="0"/>
                </a:moveTo>
                <a:lnTo>
                  <a:pt x="10100733" y="0"/>
                </a:lnTo>
                <a:lnTo>
                  <a:pt x="10100733" y="3940072"/>
                </a:lnTo>
                <a:lnTo>
                  <a:pt x="0" y="3940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66800"/>
            <a:ext cx="8385935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ENCRYPTION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561" y="2376611"/>
            <a:ext cx="7570711" cy="311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Bold"/>
              </a:rPr>
              <a:t>The Transposition Matrix and the key generated is then used to encrypt.</a:t>
            </a:r>
          </a:p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Bold"/>
              </a:rPr>
              <a:t>Based on the order of Key digits, the columns are read, and characters from the whole column are added at once to the cypher text.</a:t>
            </a:r>
          </a:p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Bold"/>
              </a:rPr>
              <a:t>e.g. for key: 372, the order of reading the column is: 3rd -&gt; 1st -&gt;2nd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737075"/>
            <a:ext cx="8385935" cy="4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62"/>
              </a:lnSpc>
            </a:pPr>
            <a:r>
              <a:rPr lang="en-US" sz="3300" spc="-138">
                <a:solidFill>
                  <a:srgbClr val="FFFFFF"/>
                </a:solidFill>
                <a:latin typeface="Be Vietnam Italics"/>
              </a:rPr>
              <a:t>WORKING ...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74509" y="4355532"/>
            <a:ext cx="3823681" cy="4124847"/>
            <a:chOff x="0" y="0"/>
            <a:chExt cx="966960" cy="1043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4521" y="1688929"/>
            <a:ext cx="1333895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DECRYPTION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06271" y="4742016"/>
            <a:ext cx="3262713" cy="341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Remake</a:t>
            </a:r>
          </a:p>
          <a:p>
            <a:pPr algn="ctr">
              <a:lnSpc>
                <a:spcPts val="5363"/>
              </a:lnSpc>
            </a:pPr>
          </a:p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Transposition Matrix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45013" y="4355532"/>
            <a:ext cx="3823681" cy="4124847"/>
            <a:chOff x="0" y="0"/>
            <a:chExt cx="966960" cy="10431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398057" y="5079296"/>
            <a:ext cx="3517592" cy="274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Decrypt </a:t>
            </a:r>
          </a:p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&amp;</a:t>
            </a:r>
          </a:p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 Extract Hash, Text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289809" y="4355532"/>
            <a:ext cx="3823681" cy="4124847"/>
            <a:chOff x="0" y="0"/>
            <a:chExt cx="966960" cy="10431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6960" cy="1043121"/>
            </a:xfrm>
            <a:custGeom>
              <a:avLst/>
              <a:gdLst/>
              <a:ahLst/>
              <a:cxnLst/>
              <a:rect r="r" b="b" t="t" l="l"/>
              <a:pathLst>
                <a:path h="1043121" w="966960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57427" y="5416576"/>
            <a:ext cx="2288447" cy="206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VerifyHash Value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19864" y="-633455"/>
            <a:ext cx="8614880" cy="11553911"/>
            <a:chOff x="0" y="0"/>
            <a:chExt cx="2178593" cy="2921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8593" cy="2921836"/>
            </a:xfrm>
            <a:custGeom>
              <a:avLst/>
              <a:gdLst/>
              <a:ahLst/>
              <a:cxnLst/>
              <a:rect r="r" b="b" t="t" l="l"/>
              <a:pathLst>
                <a:path h="2921836" w="2178593">
                  <a:moveTo>
                    <a:pt x="0" y="0"/>
                  </a:moveTo>
                  <a:lnTo>
                    <a:pt x="2178593" y="0"/>
                  </a:lnTo>
                  <a:lnTo>
                    <a:pt x="2178593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178593" cy="290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44995" y="1670607"/>
            <a:ext cx="5959485" cy="6945787"/>
          </a:xfrm>
          <a:custGeom>
            <a:avLst/>
            <a:gdLst/>
            <a:ahLst/>
            <a:cxnLst/>
            <a:rect r="r" b="b" t="t" l="l"/>
            <a:pathLst>
              <a:path h="6945787" w="5959485">
                <a:moveTo>
                  <a:pt x="0" y="0"/>
                </a:moveTo>
                <a:lnTo>
                  <a:pt x="5959485" y="0"/>
                </a:lnTo>
                <a:lnTo>
                  <a:pt x="5959485" y="6945786"/>
                </a:lnTo>
                <a:lnTo>
                  <a:pt x="0" y="694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18" y="8874494"/>
            <a:ext cx="10921083" cy="1412506"/>
          </a:xfrm>
          <a:custGeom>
            <a:avLst/>
            <a:gdLst/>
            <a:ahLst/>
            <a:cxnLst/>
            <a:rect r="r" b="b" t="t" l="l"/>
            <a:pathLst>
              <a:path h="1412506" w="10921083">
                <a:moveTo>
                  <a:pt x="0" y="0"/>
                </a:moveTo>
                <a:lnTo>
                  <a:pt x="10921082" y="0"/>
                </a:lnTo>
                <a:lnTo>
                  <a:pt x="10921082" y="1412506"/>
                </a:lnTo>
                <a:lnTo>
                  <a:pt x="0" y="1412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9200" y="1232266"/>
            <a:ext cx="8797353" cy="91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82"/>
              </a:lnSpc>
            </a:pPr>
            <a:r>
              <a:rPr lang="en-US" sz="6300" spc="-264">
                <a:solidFill>
                  <a:srgbClr val="FFFFFF"/>
                </a:solidFill>
                <a:latin typeface="Be Vietnam Ultra-Bold"/>
              </a:rPr>
              <a:t>DECRYPTION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9200" y="2702373"/>
            <a:ext cx="7570711" cy="535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Encrypted Message is received, along with the keys on another master channel.</a:t>
            </a:r>
          </a:p>
          <a:p>
            <a:pPr>
              <a:lnSpc>
                <a:spcPts val="3563"/>
              </a:lnSpc>
            </a:pPr>
          </a:p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Using the key, the transposition matrix is constructed in a reverse manner as done in the encryption stage.</a:t>
            </a:r>
          </a:p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If the first numeric has order 3, then the first packet of m length (m being no. of rows), will be inserted in column 3.</a:t>
            </a:r>
          </a:p>
          <a:p>
            <a:pPr>
              <a:lnSpc>
                <a:spcPts val="3563"/>
              </a:lnSpc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 </a:t>
            </a:r>
          </a:p>
          <a:p>
            <a:pPr marL="474978" indent="-237489" lvl="1">
              <a:lnSpc>
                <a:spcPts val="3563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Quicksand Medium"/>
              </a:rPr>
              <a:t>The Transposition Matrix is then read row-wise, and then the encrypted message is generated accordingly.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DAF7V9FiUOY</dc:identifier>
  <dcterms:modified xsi:type="dcterms:W3CDTF">2011-08-01T06:04:30Z</dcterms:modified>
  <cp:revision>1</cp:revision>
  <dc:title>Blue Modern Security and Technology Presentation</dc:title>
</cp:coreProperties>
</file>